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"/>
  </p:notesMasterIdLst>
  <p:sldIdLst>
    <p:sldId id="256" r:id="rId2"/>
  </p:sldIdLst>
  <p:sldSz cx="21386800" cy="30243463"/>
  <p:notesSz cx="9144000" cy="6858000"/>
  <p:defaultTextStyle>
    <a:defPPr>
      <a:defRPr lang="en-US"/>
    </a:defPPr>
    <a:lvl1pPr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1473200" indent="-1016000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2947988" indent="-2033588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4422775" indent="-3051175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5897563" indent="-4068763" algn="l" defTabSz="2947988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90141" autoAdjust="0"/>
  </p:normalViewPr>
  <p:slideViewPr>
    <p:cSldViewPr>
      <p:cViewPr>
        <p:scale>
          <a:sx n="10" d="100"/>
          <a:sy n="10" d="100"/>
        </p:scale>
        <p:origin x="4344" y="1632"/>
      </p:cViewPr>
      <p:guideLst>
        <p:guide orient="horz" pos="9526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13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60415-0A96-41D4-BF62-E566D73DA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49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F401-8FB3-1793-42C8-E78CCD9B17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49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082F80-01ED-9C4B-B9DE-EFD61DE1D5EB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27151C-0CD4-6925-825C-5D03E9754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62363" y="514350"/>
            <a:ext cx="1819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CEB38F-0C00-48B1-E84D-2C8ACDA4E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8B0E8-09D4-D169-3C48-3FF7D76CBA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49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5B172-CDDF-21BC-8329-C2D6A8267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E57264-9CF3-2447-BDC4-CF20BD72923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73200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947988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422775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897563" algn="l" defTabSz="2947988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372738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847288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321834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796380" algn="l" defTabSz="2949096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ayt Görüntüsü Yer Tutucusu 1">
            <a:extLst>
              <a:ext uri="{FF2B5EF4-FFF2-40B4-BE49-F238E27FC236}">
                <a16:creationId xmlns:a16="http://schemas.microsoft.com/office/drawing/2014/main" id="{6C1DCCD5-CF43-D024-207E-26CC2D07B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 Yer Tutucusu 2">
            <a:extLst>
              <a:ext uri="{FF2B5EF4-FFF2-40B4-BE49-F238E27FC236}">
                <a16:creationId xmlns:a16="http://schemas.microsoft.com/office/drawing/2014/main" id="{98700CD8-0CE8-6FB3-A4C4-4EB4B78DE3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/>
          </a:p>
        </p:txBody>
      </p:sp>
      <p:sp>
        <p:nvSpPr>
          <p:cNvPr id="15363" name="Slayt Numarası Yer Tutucusu 3">
            <a:extLst>
              <a:ext uri="{FF2B5EF4-FFF2-40B4-BE49-F238E27FC236}">
                <a16:creationId xmlns:a16="http://schemas.microsoft.com/office/drawing/2014/main" id="{72CDBCB1-8F0B-15F3-8A96-050EB8A2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B7ED1A-13E6-A047-BCE5-371CE2F73C10}" type="slidenum">
              <a:rPr lang="en-US" altLang="tr-TR" smtClean="0"/>
              <a:pPr/>
              <a:t>1</a:t>
            </a:fld>
            <a:endParaRPr lang="en-US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395077"/>
            <a:ext cx="18178780" cy="6482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37961"/>
            <a:ext cx="14970760" cy="7728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5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0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80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B2E1-4BEB-4613-44E3-A217489D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0750-4F58-4E49-95C6-D31D52F1134A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F5419-E515-D89F-B887-06CEF05D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2AD2-6ED4-58B9-1CF9-651EFD79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807D-0190-004A-806E-A03ED24F4B7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2875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C1719-400C-B2E2-8540-6A1AB58E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608D-24E3-E045-A3EA-4705573E4B15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0876B-781B-40F0-BE2E-6F890B33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1DFF-5D5A-936D-73DF-7EE9F44D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4C36-324E-B449-BB15-43A612B4BA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5275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22065" y="5810667"/>
            <a:ext cx="20209782" cy="123865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714" y="5810667"/>
            <a:ext cx="60272905" cy="1238651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30273-E6AC-A6D5-C484-86CE25BD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18E7-B277-8542-A71C-0136C21FB537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09CF8-7D73-2169-7D15-AE1A26A0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FE99B-6059-C11B-411A-8AC0759B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BA3B-9393-364C-A771-C3ABC8E297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25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4D96-C670-E637-CDA9-AB589516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1942-B855-FF45-951D-1EC7956D1BCD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F9C2-7BB1-5B6A-68A3-7E7C3BAB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DCAD-819F-6CFC-D18D-4D31742D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8FE5-F078-E345-93FA-411F9623DF6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8603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34228"/>
            <a:ext cx="18178780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18479"/>
            <a:ext cx="18178780" cy="6615755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25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507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761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015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26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52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077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8031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50B2-AA79-3D8B-1C73-C7A2F7F9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69D4-EF58-AC47-B810-1FFAAF05166B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9718-592C-B958-4770-B3383DE8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9955-2A5E-BB2E-43FB-15E1383B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512F-FF8C-E346-A361-FC4D9509610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328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730" y="33869879"/>
            <a:ext cx="40241343" cy="9580597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0520" y="33869879"/>
            <a:ext cx="40241343" cy="9580597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2E975-EFD2-55FF-4E26-8178AA07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FBE1-DA5E-364E-B3FA-A116296CFCF8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342C4D-CC1D-A143-D3CA-FE12AA97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1B6CE3-DBFF-0540-89BC-B0682D9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D3DB-A7D9-D042-8237-FCA0B2ABC32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392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1140"/>
            <a:ext cx="19248120" cy="50405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1" y="6769777"/>
            <a:ext cx="9449551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2540" indent="0">
              <a:buNone/>
              <a:defRPr sz="6400" b="1"/>
            </a:lvl2pPr>
            <a:lvl3pPr marL="2945079" indent="0">
              <a:buNone/>
              <a:defRPr sz="5800" b="1"/>
            </a:lvl3pPr>
            <a:lvl4pPr marL="4417616" indent="0">
              <a:buNone/>
              <a:defRPr sz="5100" b="1"/>
            </a:lvl4pPr>
            <a:lvl5pPr marL="5890159" indent="0">
              <a:buNone/>
              <a:defRPr sz="5100" b="1"/>
            </a:lvl5pPr>
            <a:lvl6pPr marL="7362698" indent="0">
              <a:buNone/>
              <a:defRPr sz="5100" b="1"/>
            </a:lvl6pPr>
            <a:lvl7pPr marL="8835238" indent="0">
              <a:buNone/>
              <a:defRPr sz="5100" b="1"/>
            </a:lvl7pPr>
            <a:lvl8pPr marL="10307781" indent="0">
              <a:buNone/>
              <a:defRPr sz="5100" b="1"/>
            </a:lvl8pPr>
            <a:lvl9pPr marL="11780318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1" y="9591100"/>
            <a:ext cx="9449551" cy="17424998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214" y="6769777"/>
            <a:ext cx="9453263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2540" indent="0">
              <a:buNone/>
              <a:defRPr sz="6400" b="1"/>
            </a:lvl2pPr>
            <a:lvl3pPr marL="2945079" indent="0">
              <a:buNone/>
              <a:defRPr sz="5800" b="1"/>
            </a:lvl3pPr>
            <a:lvl4pPr marL="4417616" indent="0">
              <a:buNone/>
              <a:defRPr sz="5100" b="1"/>
            </a:lvl4pPr>
            <a:lvl5pPr marL="5890159" indent="0">
              <a:buNone/>
              <a:defRPr sz="5100" b="1"/>
            </a:lvl5pPr>
            <a:lvl6pPr marL="7362698" indent="0">
              <a:buNone/>
              <a:defRPr sz="5100" b="1"/>
            </a:lvl6pPr>
            <a:lvl7pPr marL="8835238" indent="0">
              <a:buNone/>
              <a:defRPr sz="5100" b="1"/>
            </a:lvl7pPr>
            <a:lvl8pPr marL="10307781" indent="0">
              <a:buNone/>
              <a:defRPr sz="5100" b="1"/>
            </a:lvl8pPr>
            <a:lvl9pPr marL="11780318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214" y="9591100"/>
            <a:ext cx="9453263" cy="17424998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B85B5C-7B0C-862A-9C29-E8E7D2A7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3848-EC36-9A41-91B7-8646F4938FF5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C7F8D9-C78A-88E9-7767-D0C99D0A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6966B6-3013-C202-2BED-7D4C70BC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5CFC-1787-1F4F-A42D-5454A41B641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727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8C0A4B-567D-63E0-74A8-3576B60F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0654-3191-4C40-8B77-44B75141573C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1562F5-47DB-7BAD-66DE-BDF50D21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760C0-D515-6929-3B76-839F4FD5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935-0A02-CA4C-9E0D-A9A6918FD70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780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718DDE-8623-0D2C-68F7-26A0483D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E664-9A69-5249-AC3A-783F8E952F77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811883-D054-16E6-3FA8-BAECC8FA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DDBBDF-7D83-5F1A-EACB-EE03FABF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61B5-C773-7340-97BC-0CBEF0B9700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4401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56" y="1204139"/>
            <a:ext cx="7036110" cy="5124586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6" y="1204147"/>
            <a:ext cx="11955815" cy="25811957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56" y="6328733"/>
            <a:ext cx="7036110" cy="20687371"/>
          </a:xfrm>
        </p:spPr>
        <p:txBody>
          <a:bodyPr/>
          <a:lstStyle>
            <a:lvl1pPr marL="0" indent="0">
              <a:buNone/>
              <a:defRPr sz="4500"/>
            </a:lvl1pPr>
            <a:lvl2pPr marL="1472540" indent="0">
              <a:buNone/>
              <a:defRPr sz="3800"/>
            </a:lvl2pPr>
            <a:lvl3pPr marL="2945079" indent="0">
              <a:buNone/>
              <a:defRPr sz="3300"/>
            </a:lvl3pPr>
            <a:lvl4pPr marL="4417616" indent="0">
              <a:buNone/>
              <a:defRPr sz="2900"/>
            </a:lvl4pPr>
            <a:lvl5pPr marL="5890159" indent="0">
              <a:buNone/>
              <a:defRPr sz="2900"/>
            </a:lvl5pPr>
            <a:lvl6pPr marL="7362698" indent="0">
              <a:buNone/>
              <a:defRPr sz="2900"/>
            </a:lvl6pPr>
            <a:lvl7pPr marL="8835238" indent="0">
              <a:buNone/>
              <a:defRPr sz="2900"/>
            </a:lvl7pPr>
            <a:lvl8pPr marL="10307781" indent="0">
              <a:buNone/>
              <a:defRPr sz="2900"/>
            </a:lvl8pPr>
            <a:lvl9pPr marL="11780318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3F2979-033D-4F8D-3FC1-4C616192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2AA5-D7DD-D04D-8581-CA243CA3D0C3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17F688-CE01-54A6-B3F2-C4FEC8EE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9594C-E679-A70C-AC52-E898B21E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7B9B-BA08-ED46-881B-F02B69BCAAE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515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3" y="21170425"/>
            <a:ext cx="12832080" cy="2499288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3" y="2702309"/>
            <a:ext cx="12832080" cy="18146078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72540" indent="0">
              <a:buNone/>
              <a:defRPr sz="9000"/>
            </a:lvl2pPr>
            <a:lvl3pPr marL="2945079" indent="0">
              <a:buNone/>
              <a:defRPr sz="7700"/>
            </a:lvl3pPr>
            <a:lvl4pPr marL="4417616" indent="0">
              <a:buNone/>
              <a:defRPr sz="6400"/>
            </a:lvl4pPr>
            <a:lvl5pPr marL="5890159" indent="0">
              <a:buNone/>
              <a:defRPr sz="6400"/>
            </a:lvl5pPr>
            <a:lvl6pPr marL="7362698" indent="0">
              <a:buNone/>
              <a:defRPr sz="6400"/>
            </a:lvl6pPr>
            <a:lvl7pPr marL="8835238" indent="0">
              <a:buNone/>
              <a:defRPr sz="6400"/>
            </a:lvl7pPr>
            <a:lvl8pPr marL="10307781" indent="0">
              <a:buNone/>
              <a:defRPr sz="6400"/>
            </a:lvl8pPr>
            <a:lvl9pPr marL="11780318" indent="0">
              <a:buNone/>
              <a:defRPr sz="6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3" y="23669713"/>
            <a:ext cx="12832080" cy="3549404"/>
          </a:xfrm>
        </p:spPr>
        <p:txBody>
          <a:bodyPr/>
          <a:lstStyle>
            <a:lvl1pPr marL="0" indent="0">
              <a:buNone/>
              <a:defRPr sz="4500"/>
            </a:lvl1pPr>
            <a:lvl2pPr marL="1472540" indent="0">
              <a:buNone/>
              <a:defRPr sz="3800"/>
            </a:lvl2pPr>
            <a:lvl3pPr marL="2945079" indent="0">
              <a:buNone/>
              <a:defRPr sz="3300"/>
            </a:lvl3pPr>
            <a:lvl4pPr marL="4417616" indent="0">
              <a:buNone/>
              <a:defRPr sz="2900"/>
            </a:lvl4pPr>
            <a:lvl5pPr marL="5890159" indent="0">
              <a:buNone/>
              <a:defRPr sz="2900"/>
            </a:lvl5pPr>
            <a:lvl6pPr marL="7362698" indent="0">
              <a:buNone/>
              <a:defRPr sz="2900"/>
            </a:lvl6pPr>
            <a:lvl7pPr marL="8835238" indent="0">
              <a:buNone/>
              <a:defRPr sz="2900"/>
            </a:lvl7pPr>
            <a:lvl8pPr marL="10307781" indent="0">
              <a:buNone/>
              <a:defRPr sz="2900"/>
            </a:lvl8pPr>
            <a:lvl9pPr marL="11780318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B08EB-9124-3583-E299-9FC25FA2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97F1-776B-8145-9946-4BF0CC9EC97A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2A249E-65AF-212D-393C-BFC4D696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D61FD0-204D-3DA8-EB84-E6F30543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7895-337F-DF4A-BC54-2EA1E42A96F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801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0AF191-0EAE-AB58-965E-77774F4D0C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9975" y="1211263"/>
            <a:ext cx="19246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506" tIns="147263" rIns="294506" bIns="1472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02B687-966D-2461-45C3-60DEFD4C3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9975" y="7056438"/>
            <a:ext cx="19246850" cy="199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506" tIns="147263" rIns="294506" bIns="147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8C5B-8B08-CB94-B29D-7D2ED5C2E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975" y="28030488"/>
            <a:ext cx="4989513" cy="1611312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l" defTabSz="2949096" eaLnBrk="1" fontAlgn="auto" hangingPunct="1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E81EF-4D79-FD49-BEC6-CA9E9A34815B}" type="datetimeFigureOut">
              <a:rPr lang="en-US"/>
              <a:pPr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2BF4-D0CE-8457-C7E8-27FF8A8C1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7263" y="28030488"/>
            <a:ext cx="6772275" cy="1611312"/>
          </a:xfrm>
          <a:prstGeom prst="rect">
            <a:avLst/>
          </a:prstGeom>
        </p:spPr>
        <p:txBody>
          <a:bodyPr vert="horz" lIns="294506" tIns="147263" rIns="294506" bIns="147263" rtlCol="0" anchor="ctr"/>
          <a:lstStyle>
            <a:lvl1pPr algn="ctr" defTabSz="2949096" eaLnBrk="1" fontAlgn="auto" hangingPunct="1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D1726-86E1-8639-BEBB-8EBEDB94D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27313" y="28030488"/>
            <a:ext cx="4989512" cy="1611312"/>
          </a:xfrm>
          <a:prstGeom prst="rect">
            <a:avLst/>
          </a:prstGeom>
        </p:spPr>
        <p:txBody>
          <a:bodyPr vert="horz" wrap="square" lIns="294506" tIns="147263" rIns="294506" bIns="1472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2D4F8E-7B73-C445-A95D-22813B3922E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294481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4481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4481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3313" indent="-11033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2363" indent="-91916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79825" indent="-7350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53025" indent="-7350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26225" indent="-735013" algn="l" defTabSz="294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8970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71510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44049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16589" indent="-736275" algn="l" defTabSz="294507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2540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5079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7616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0159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2698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5238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7781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80318" algn="l" defTabSz="294507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097367-DDD6-1FE3-7F5D-B1B0BC290ADF}"/>
              </a:ext>
            </a:extLst>
          </p:cNvPr>
          <p:cNvSpPr/>
          <p:nvPr/>
        </p:nvSpPr>
        <p:spPr>
          <a:xfrm>
            <a:off x="0" y="0"/>
            <a:ext cx="21386800" cy="3867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184" tIns="33092" rIns="66184" bIns="33092" anchor="ctr"/>
          <a:lstStyle/>
          <a:p>
            <a:pPr algn="ctr" defTabSz="2949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37F04A-175A-4A42-C20F-5A907C79A78D}"/>
              </a:ext>
            </a:extLst>
          </p:cNvPr>
          <p:cNvSpPr/>
          <p:nvPr/>
        </p:nvSpPr>
        <p:spPr>
          <a:xfrm>
            <a:off x="327025" y="4241800"/>
            <a:ext cx="8486775" cy="24441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anchor="ctr"/>
          <a:lstStyle/>
          <a:p>
            <a:pPr algn="ctr" defTabSz="2949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06F6-2E92-DE55-953A-3E09FC2BCA3C}"/>
              </a:ext>
            </a:extLst>
          </p:cNvPr>
          <p:cNvSpPr/>
          <p:nvPr/>
        </p:nvSpPr>
        <p:spPr>
          <a:xfrm>
            <a:off x="9174163" y="4224338"/>
            <a:ext cx="11737975" cy="2446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6184" tIns="33092" rIns="66184" bIns="33092" anchor="ctr"/>
          <a:lstStyle/>
          <a:p>
            <a:pPr algn="ctr" defTabSz="2949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E2637E-2962-D183-E0DD-AC8A084FF950}"/>
              </a:ext>
            </a:extLst>
          </p:cNvPr>
          <p:cNvCxnSpPr/>
          <p:nvPr/>
        </p:nvCxnSpPr>
        <p:spPr>
          <a:xfrm flipV="1">
            <a:off x="0" y="4008438"/>
            <a:ext cx="21386800" cy="0"/>
          </a:xfrm>
          <a:prstGeom prst="line">
            <a:avLst/>
          </a:prstGeom>
          <a:ln w="161925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1" name="TextBox 21">
            <a:extLst>
              <a:ext uri="{FF2B5EF4-FFF2-40B4-BE49-F238E27FC236}">
                <a16:creationId xmlns:a16="http://schemas.microsoft.com/office/drawing/2014/main" id="{F7D3F2D0-E001-42E8-6A8B-A03DC88C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1492250"/>
            <a:ext cx="16649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84" tIns="33092" rIns="66184" bIns="33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6400"/>
              </a:lnSpc>
              <a:spcBef>
                <a:spcPct val="0"/>
              </a:spcBef>
              <a:buFontTx/>
              <a:buNone/>
            </a:pPr>
            <a:r>
              <a:rPr lang="en-US" altLang="tr-TR" sz="6900" b="1">
                <a:solidFill>
                  <a:schemeClr val="bg1"/>
                </a:solidFill>
              </a:rPr>
              <a:t>Diyetisyen Hasta Takip Sistemi</a:t>
            </a:r>
            <a:endParaRPr lang="tr-TR" altLang="tr-TR" sz="6900" b="1">
              <a:solidFill>
                <a:schemeClr val="bg1"/>
              </a:solidFill>
            </a:endParaRPr>
          </a:p>
        </p:txBody>
      </p:sp>
      <p:sp>
        <p:nvSpPr>
          <p:cNvPr id="14342" name="TextBox 22">
            <a:extLst>
              <a:ext uri="{FF2B5EF4-FFF2-40B4-BE49-F238E27FC236}">
                <a16:creationId xmlns:a16="http://schemas.microsoft.com/office/drawing/2014/main" id="{4179369B-DE77-E05A-1A36-0FC75959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2719388"/>
            <a:ext cx="204374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84" tIns="33092" rIns="66184" bIns="33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900">
                <a:solidFill>
                  <a:schemeClr val="bg1"/>
                </a:solidFill>
              </a:rPr>
              <a:t>Oğuz Gökçen, Duhan Boblanlı, Adem Soydan   --   Mentor: Doç. Dr. Özgün YILMAZ</a:t>
            </a:r>
            <a:endParaRPr lang="en-US" altLang="tr-TR" sz="3900">
              <a:solidFill>
                <a:schemeClr val="bg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C0E6B25-7317-B49E-2BF4-A6D5FB56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4764"/>
              </p:ext>
            </p:extLst>
          </p:nvPr>
        </p:nvGraphicFramePr>
        <p:xfrm>
          <a:off x="9474200" y="4386263"/>
          <a:ext cx="11091863" cy="26360626"/>
        </p:xfrm>
        <a:graphic>
          <a:graphicData uri="http://schemas.openxmlformats.org/drawingml/2006/table">
            <a:tbl>
              <a:tblPr/>
              <a:tblGrid>
                <a:gridCol w="11091863">
                  <a:extLst>
                    <a:ext uri="{9D8B030D-6E8A-4147-A177-3AD203B41FA5}">
                      <a16:colId xmlns:a16="http://schemas.microsoft.com/office/drawing/2014/main" val="15925988"/>
                    </a:ext>
                  </a:extLst>
                </a:gridCol>
              </a:tblGrid>
              <a:tr h="871538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4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Yöntem</a:t>
                      </a:r>
                      <a:endParaRPr kumimoji="0" lang="en-US" altLang="en-US" sz="4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924" marR="50924" marT="42004" marB="42004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71078"/>
                  </a:ext>
                </a:extLst>
              </a:tr>
              <a:tr h="22715538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Yazılım</a:t>
                      </a:r>
                      <a:r>
                        <a:rPr kumimoji="0" lang="tr-TR" altLang="tr-UM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mimarisi olarak </a:t>
                      </a:r>
                      <a:r>
                        <a:rPr kumimoji="0" lang="tr-TR" altLang="tr-UM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monolitik</a:t>
                      </a: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mimari tercih edilmiş olup katmanlı bir mimari oluşturulmuştur. Güvenlik açısından JWT mekanizması ile kullanıcı kimlik doğrulama ve yetkilendirme işlemleri sağlanmıştır. </a:t>
                      </a:r>
                      <a:r>
                        <a:rPr kumimoji="0" lang="tr-TR" altLang="tr-UM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Orm</a:t>
                      </a: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teknolojisi olarak </a:t>
                      </a:r>
                      <a:r>
                        <a:rPr kumimoji="0" lang="tr-TR" altLang="tr-UM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Hibernate</a:t>
                      </a: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kullanılmış olup, Veri yönetimi için ise </a:t>
                      </a:r>
                      <a:r>
                        <a:rPr kumimoji="0" lang="tr-TR" altLang="tr-UM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MySQL</a:t>
                      </a: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ilişkisel </a:t>
                      </a:r>
                      <a:r>
                        <a:rPr kumimoji="0" lang="tr-TR" altLang="tr-UM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veritabanı</a:t>
                      </a:r>
                      <a:r>
                        <a:rPr kumimoji="0" lang="tr-TR" altLang="tr-UM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tercih edilmiştir.</a:t>
                      </a: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924" marR="50924" marT="42004" marB="42004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357727"/>
                  </a:ext>
                </a:extLst>
              </a:tr>
            </a:tbl>
          </a:graphicData>
        </a:graphic>
      </p:graphicFrame>
      <p:sp>
        <p:nvSpPr>
          <p:cNvPr id="14351" name="TextBox 23">
            <a:extLst>
              <a:ext uri="{FF2B5EF4-FFF2-40B4-BE49-F238E27FC236}">
                <a16:creationId xmlns:a16="http://schemas.microsoft.com/office/drawing/2014/main" id="{B6AEDC60-A6B3-915B-7E2C-A4C815B4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261938"/>
            <a:ext cx="1018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54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Ege Üniversitesi</a:t>
            </a:r>
            <a:endParaRPr lang="en-US" altLang="tr-TR" sz="5400" b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14352" name="TextBox 23">
            <a:extLst>
              <a:ext uri="{FF2B5EF4-FFF2-40B4-BE49-F238E27FC236}">
                <a16:creationId xmlns:a16="http://schemas.microsoft.com/office/drawing/2014/main" id="{D3328DAE-812E-D786-6336-CE8DD0E0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0" y="0"/>
            <a:ext cx="4521200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7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tr-TR" sz="5000" b="1">
                <a:latin typeface="Arial" panose="020B0604020202020204" pitchFamily="34" charset="0"/>
                <a:ea typeface="Arial Unicode MS" panose="020B0604020202020204" pitchFamily="34" charset="-128"/>
              </a:rPr>
              <a:t>#########</a:t>
            </a:r>
          </a:p>
        </p:txBody>
      </p:sp>
      <p:grpSp>
        <p:nvGrpSpPr>
          <p:cNvPr id="14353" name="Grup 3">
            <a:extLst>
              <a:ext uri="{FF2B5EF4-FFF2-40B4-BE49-F238E27FC236}">
                <a16:creationId xmlns:a16="http://schemas.microsoft.com/office/drawing/2014/main" id="{33367096-4C37-28EF-A42D-F94331D34431}"/>
              </a:ext>
            </a:extLst>
          </p:cNvPr>
          <p:cNvGrpSpPr>
            <a:grpSpLocks/>
          </p:cNvGrpSpPr>
          <p:nvPr/>
        </p:nvGrpSpPr>
        <p:grpSpPr bwMode="auto">
          <a:xfrm>
            <a:off x="4125913" y="28695650"/>
            <a:ext cx="13136562" cy="1570038"/>
            <a:chOff x="3302000" y="28695478"/>
            <a:chExt cx="13136563" cy="1569660"/>
          </a:xfrm>
        </p:grpSpPr>
        <p:pic>
          <p:nvPicPr>
            <p:cNvPr id="14376" name="Resim 2" descr="Z:\Toplantılar\Harici Toplantılar\2013-05-25 Üniversite Bitirme Projeleri Sergisi\GBYF Logo\gbyf_logo_print-300dpi.png">
              <a:extLst>
                <a:ext uri="{FF2B5EF4-FFF2-40B4-BE49-F238E27FC236}">
                  <a16:creationId xmlns:a16="http://schemas.microsoft.com/office/drawing/2014/main" id="{224436AC-E7C6-59BB-EE25-BA7A42579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83"/>
            <a:stretch>
              <a:fillRect/>
            </a:stretch>
          </p:blipFill>
          <p:spPr bwMode="auto">
            <a:xfrm>
              <a:off x="3302000" y="28779788"/>
              <a:ext cx="1646237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92BC7387-F366-C8D1-1ABF-957CA7EDF94F}"/>
                </a:ext>
              </a:extLst>
            </p:cNvPr>
            <p:cNvSpPr txBox="1"/>
            <p:nvPr/>
          </p:nvSpPr>
          <p:spPr>
            <a:xfrm>
              <a:off x="4948237" y="28695478"/>
              <a:ext cx="1149032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spc="600" dirty="0" err="1"/>
                <a:t>Genç</a:t>
              </a:r>
              <a:r>
                <a:rPr lang="en-US" sz="4800" b="1" spc="600" dirty="0"/>
                <a:t> </a:t>
              </a:r>
              <a:r>
                <a:rPr lang="tr-TR" sz="4800" b="1" spc="600" dirty="0"/>
                <a:t> </a:t>
              </a:r>
              <a:r>
                <a:rPr lang="en-US" sz="4800" b="1" spc="600" dirty="0" err="1"/>
                <a:t>Beyinler</a:t>
              </a:r>
              <a:r>
                <a:rPr lang="en-US" sz="4800" b="1" spc="600" dirty="0"/>
                <a:t> </a:t>
              </a:r>
              <a:r>
                <a:rPr lang="tr-TR" sz="4800" b="1" spc="600" dirty="0"/>
                <a:t> </a:t>
              </a:r>
              <a:r>
                <a:rPr lang="en-US" sz="4800" b="1" spc="600" dirty="0" err="1"/>
                <a:t>Yeni</a:t>
              </a:r>
              <a:r>
                <a:rPr lang="en-US" sz="4800" b="1" spc="600" dirty="0"/>
                <a:t> </a:t>
              </a:r>
              <a:r>
                <a:rPr lang="tr-TR" sz="4800" b="1" spc="600" dirty="0"/>
                <a:t> </a:t>
              </a:r>
              <a:r>
                <a:rPr lang="en-US" sz="4800" b="1" spc="600" dirty="0" err="1"/>
                <a:t>Fikirler</a:t>
              </a:r>
              <a:endParaRPr lang="tr-TR" sz="4800" b="1" spc="600" dirty="0"/>
            </a:p>
            <a:p>
              <a:pPr algn="ctr">
                <a:defRPr/>
              </a:pPr>
              <a:r>
                <a:rPr lang="en-US" sz="4800" dirty="0" err="1"/>
                <a:t>Proje</a:t>
              </a:r>
              <a:r>
                <a:rPr lang="en-US" sz="4800" dirty="0"/>
                <a:t> </a:t>
              </a:r>
              <a:r>
                <a:rPr lang="en-US" sz="4800" dirty="0" err="1"/>
                <a:t>Pazarı</a:t>
              </a:r>
              <a:r>
                <a:rPr lang="en-US" sz="4800" dirty="0"/>
                <a:t> ve </a:t>
              </a:r>
              <a:r>
                <a:rPr lang="en-US" sz="4800" dirty="0" err="1"/>
                <a:t>Bitirme</a:t>
              </a:r>
              <a:r>
                <a:rPr lang="en-US" sz="4800" dirty="0"/>
                <a:t> </a:t>
              </a:r>
              <a:r>
                <a:rPr lang="en-US" sz="4800" dirty="0" err="1"/>
                <a:t>Projeleri</a:t>
              </a:r>
              <a:r>
                <a:rPr lang="en-US" sz="4800" dirty="0"/>
                <a:t> </a:t>
              </a:r>
              <a:r>
                <a:rPr lang="en-US" sz="4800" dirty="0" err="1"/>
                <a:t>Ortak</a:t>
              </a:r>
              <a:r>
                <a:rPr lang="en-US" sz="4800" dirty="0"/>
                <a:t> </a:t>
              </a:r>
              <a:r>
                <a:rPr lang="en-US" sz="4800" dirty="0" err="1"/>
                <a:t>Sergisi</a:t>
              </a:r>
              <a:endParaRPr lang="tr-TR" sz="4800" dirty="0"/>
            </a:p>
          </p:txBody>
        </p:sp>
      </p:grpSp>
      <p:pic>
        <p:nvPicPr>
          <p:cNvPr id="14354" name="Resim 4">
            <a:extLst>
              <a:ext uri="{FF2B5EF4-FFF2-40B4-BE49-F238E27FC236}">
                <a16:creationId xmlns:a16="http://schemas.microsoft.com/office/drawing/2014/main" id="{9955C156-182D-4FC2-3169-6BBFACDF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84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9CA8DB1A-91F4-D1CB-1A46-7A21C614B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95164"/>
              </p:ext>
            </p:extLst>
          </p:nvPr>
        </p:nvGraphicFramePr>
        <p:xfrm>
          <a:off x="571557" y="4386262"/>
          <a:ext cx="8352000" cy="24969471"/>
        </p:xfrm>
        <a:graphic>
          <a:graphicData uri="http://schemas.openxmlformats.org/drawingml/2006/table">
            <a:tbl>
              <a:tblPr/>
              <a:tblGrid>
                <a:gridCol w="8352000">
                  <a:extLst>
                    <a:ext uri="{9D8B030D-6E8A-4147-A177-3AD203B41FA5}">
                      <a16:colId xmlns:a16="http://schemas.microsoft.com/office/drawing/2014/main" val="3497114868"/>
                    </a:ext>
                  </a:extLst>
                </a:gridCol>
              </a:tblGrid>
              <a:tr h="799560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Amaç</a:t>
                      </a:r>
                      <a:endParaRPr kumimoji="0" lang="en-US" altLang="en-US" sz="4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924" marR="50924" marT="42000" marB="4200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71110"/>
                  </a:ext>
                </a:extLst>
              </a:tr>
              <a:tr h="24138711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Tezin amacı, diyetisyenlerle danışanları arasındaki iletişimi kolaylaştırmak ve diyet programının yönetimini iyileştirmektir.</a:t>
                      </a:r>
                    </a:p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Danışan, diyetisyenin belirlediği hedeflere ulaşmak için günlük beslenme alışkanlıklarını takip edebilir ve uygulama aracılığıyla diyetisyeniyle iletişim kurabilir. </a:t>
                      </a:r>
                    </a:p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Diyetisyen, danışanın günlük beslenme alışkanlıklarını izleyerek gerekli müdahaleleri yapabilir ve diyet programını daha etkili bir şekilde yönetebilir.</a:t>
                      </a:r>
                    </a:p>
                    <a:p>
                      <a:pPr marL="0" marR="0" lvl="0" indent="0" algn="l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r-TR" sz="5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r-TR" sz="5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r-TR" altLang="tr-UM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r-TR" altLang="tr-UM" sz="9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924" marR="50924" marT="42000" marB="4200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890104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D2ECD734-A2D6-0237-4259-F36735FC8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58885"/>
              </p:ext>
            </p:extLst>
          </p:nvPr>
        </p:nvGraphicFramePr>
        <p:xfrm>
          <a:off x="827087" y="19810594"/>
          <a:ext cx="7920000" cy="11077089"/>
        </p:xfrm>
        <a:graphic>
          <a:graphicData uri="http://schemas.openxmlformats.org/drawingml/2006/table">
            <a:tbl>
              <a:tblPr/>
              <a:tblGrid>
                <a:gridCol w="79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087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alt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               Uygulamalar</a:t>
                      </a:r>
                      <a:endParaRPr kumimoji="0" lang="en-US" alt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925" marR="50925" marT="41999" marB="41999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573">
                <a:tc>
                  <a:txBody>
                    <a:bodyPr/>
                    <a:lstStyle>
                      <a:lvl1pPr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9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14716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8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2944813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7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44164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5889625" defTabSz="2944813">
                        <a:spcBef>
                          <a:spcPct val="20000"/>
                        </a:spcBef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63468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68040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72612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7718425" indent="-4068763" defTabSz="2944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altLang="en-US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Tez kapsamında </a:t>
                      </a:r>
                      <a:r>
                        <a:rPr kumimoji="0" lang="tr-TR" altLang="en-US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Diyetisyen’in</a:t>
                      </a:r>
                      <a:r>
                        <a:rPr kumimoji="0" lang="tr-TR" altLang="en-US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kullanımı için Swift ile </a:t>
                      </a:r>
                      <a:r>
                        <a:rPr kumimoji="0" lang="tr-TR" altLang="en-US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iOs</a:t>
                      </a:r>
                      <a:r>
                        <a:rPr kumimoji="0" lang="tr-TR" altLang="en-US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uygulaması, Danışan için </a:t>
                      </a:r>
                      <a:r>
                        <a:rPr kumimoji="0" lang="tr-TR" altLang="en-US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Kotlin</a:t>
                      </a:r>
                      <a:r>
                        <a:rPr kumimoji="0" lang="tr-TR" altLang="en-US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ile </a:t>
                      </a:r>
                      <a:r>
                        <a:rPr kumimoji="0" lang="tr-TR" altLang="en-US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Android</a:t>
                      </a:r>
                      <a:r>
                        <a:rPr kumimoji="0" lang="tr-TR" altLang="en-US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uygulaması ve arka yüz için Java ile Spring </a:t>
                      </a:r>
                      <a:r>
                        <a:rPr kumimoji="0" lang="tr-TR" altLang="en-US" sz="5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Boot</a:t>
                      </a:r>
                      <a:r>
                        <a:rPr kumimoji="0" lang="tr-TR" altLang="en-US" sz="5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uygulaması geliştirilmiştir</a:t>
                      </a:r>
                    </a:p>
                  </a:txBody>
                  <a:tcPr marL="50925" marR="50925" marT="41999" marB="41999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573">
                <a:tc>
                  <a:txBody>
                    <a:bodyPr/>
                    <a:lstStyle/>
                    <a:p>
                      <a:pPr marL="0" marR="0" lvl="0" indent="0" algn="ctr" defTabSz="2944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tr-TR" altLang="en-US" sz="3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25" marR="50925" marT="41999" marB="41999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328377"/>
                  </a:ext>
                </a:extLst>
              </a:tr>
            </a:tbl>
          </a:graphicData>
        </a:graphic>
      </p:graphicFrame>
      <p:pic>
        <p:nvPicPr>
          <p:cNvPr id="14371" name="Resim 3">
            <a:extLst>
              <a:ext uri="{FF2B5EF4-FFF2-40B4-BE49-F238E27FC236}">
                <a16:creationId xmlns:a16="http://schemas.microsoft.com/office/drawing/2014/main" id="{FD8D8443-755F-BA2B-36E6-E72DCFC8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00571" y="13175017"/>
            <a:ext cx="5377112" cy="38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Resim 4">
            <a:extLst>
              <a:ext uri="{FF2B5EF4-FFF2-40B4-BE49-F238E27FC236}">
                <a16:creationId xmlns:a16="http://schemas.microsoft.com/office/drawing/2014/main" id="{4DA63238-1D55-8349-B40D-5A8D6BEB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70" y="17566576"/>
            <a:ext cx="256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Resim 10">
            <a:extLst>
              <a:ext uri="{FF2B5EF4-FFF2-40B4-BE49-F238E27FC236}">
                <a16:creationId xmlns:a16="http://schemas.microsoft.com/office/drawing/2014/main" id="{9D8F629A-5176-8991-AFE5-C639CDF6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645" y="17566576"/>
            <a:ext cx="256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Resim 12">
            <a:extLst>
              <a:ext uri="{FF2B5EF4-FFF2-40B4-BE49-F238E27FC236}">
                <a16:creationId xmlns:a16="http://schemas.microsoft.com/office/drawing/2014/main" id="{3BEC8F8E-91DC-7E7F-0BFE-B6F32925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208" y="17566576"/>
            <a:ext cx="256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Resim 14">
            <a:extLst>
              <a:ext uri="{FF2B5EF4-FFF2-40B4-BE49-F238E27FC236}">
                <a16:creationId xmlns:a16="http://schemas.microsoft.com/office/drawing/2014/main" id="{D98868A2-1BAA-DFC9-90CF-42814E98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583" y="17566576"/>
            <a:ext cx="256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 descr="metin, ekran görüntüsü, multimedya, yazılım içeren bir resim&#10;&#10;Açıklama otomatik olarak oluşturuldu">
            <a:extLst>
              <a:ext uri="{FF2B5EF4-FFF2-40B4-BE49-F238E27FC236}">
                <a16:creationId xmlns:a16="http://schemas.microsoft.com/office/drawing/2014/main" id="{B7B26775-9ECB-4BDC-3092-E5825E99D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35" y="23229306"/>
            <a:ext cx="2519948" cy="4923611"/>
          </a:xfrm>
          <a:prstGeom prst="rect">
            <a:avLst/>
          </a:prstGeom>
        </p:spPr>
      </p:pic>
      <p:pic>
        <p:nvPicPr>
          <p:cNvPr id="9" name="Resim 8" descr="metin, ekran görüntüsü, multimedya, yazılım içeren bir resim&#10;&#10;Açıklama otomatik olarak oluşturuldu">
            <a:extLst>
              <a:ext uri="{FF2B5EF4-FFF2-40B4-BE49-F238E27FC236}">
                <a16:creationId xmlns:a16="http://schemas.microsoft.com/office/drawing/2014/main" id="{A5BBECE9-D1CE-9C94-7345-1278F8A09F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574" y="23258743"/>
            <a:ext cx="2536034" cy="4894174"/>
          </a:xfrm>
          <a:prstGeom prst="rect">
            <a:avLst/>
          </a:prstGeom>
        </p:spPr>
      </p:pic>
      <p:pic>
        <p:nvPicPr>
          <p:cNvPr id="12" name="Resim 11" descr="metin, ekran görüntüsü, meyve, yemek, gıda içeren bir resim&#10;&#10;Açıklama otomatik olarak oluşturuldu">
            <a:extLst>
              <a:ext uri="{FF2B5EF4-FFF2-40B4-BE49-F238E27FC236}">
                <a16:creationId xmlns:a16="http://schemas.microsoft.com/office/drawing/2014/main" id="{50C7FB2E-F69A-1448-FE59-965001BDC6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13" y="23176800"/>
            <a:ext cx="2420813" cy="4976117"/>
          </a:xfrm>
          <a:prstGeom prst="rect">
            <a:avLst/>
          </a:prstGeom>
        </p:spPr>
      </p:pic>
      <p:pic>
        <p:nvPicPr>
          <p:cNvPr id="14" name="Resim 13" descr="metin, ekran görüntüsü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2B617F86-A42D-0A30-AE69-4FD804854A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37" y="23176801"/>
            <a:ext cx="2420813" cy="49761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165</Words>
  <Application>Microsoft Macintosh PowerPoint</Application>
  <PresentationFormat>Özel</PresentationFormat>
  <Paragraphs>51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 Unicode MS</vt:lpstr>
      <vt:lpstr>Arial</vt:lpstr>
      <vt:lpstr>Calibri</vt:lpstr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Template</dc:title>
  <dc:creator>Template.org</dc:creator>
  <cp:keywords>scientific poster template</cp:keywords>
  <cp:lastModifiedBy>oğuz gökçen</cp:lastModifiedBy>
  <cp:revision>51</cp:revision>
  <dcterms:created xsi:type="dcterms:W3CDTF">2012-02-02T05:39:18Z</dcterms:created>
  <dcterms:modified xsi:type="dcterms:W3CDTF">2024-04-29T13:45:59Z</dcterms:modified>
</cp:coreProperties>
</file>